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9"/>
  </p:notesMasterIdLst>
  <p:handoutMasterIdLst>
    <p:handoutMasterId r:id="rId20"/>
  </p:handoutMasterIdLst>
  <p:sldIdLst>
    <p:sldId id="275" r:id="rId2"/>
    <p:sldId id="276" r:id="rId3"/>
    <p:sldId id="257" r:id="rId4"/>
    <p:sldId id="265" r:id="rId5"/>
    <p:sldId id="285" r:id="rId6"/>
    <p:sldId id="261" r:id="rId7"/>
    <p:sldId id="278" r:id="rId8"/>
    <p:sldId id="286" r:id="rId9"/>
    <p:sldId id="279" r:id="rId10"/>
    <p:sldId id="280" r:id="rId11"/>
    <p:sldId id="281" r:id="rId12"/>
    <p:sldId id="287" r:id="rId13"/>
    <p:sldId id="284" r:id="rId14"/>
    <p:sldId id="277" r:id="rId15"/>
    <p:sldId id="282" r:id="rId16"/>
    <p:sldId id="283" r:id="rId17"/>
    <p:sldId id="2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213" autoAdjust="0"/>
    <p:restoredTop sz="94660"/>
  </p:normalViewPr>
  <p:slideViewPr>
    <p:cSldViewPr snapToGrid="0">
      <p:cViewPr>
        <p:scale>
          <a:sx n="82" d="100"/>
          <a:sy n="82" d="100"/>
        </p:scale>
        <p:origin x="8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98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3" r:id="rId3"/>
    <p:sldLayoutId id="2147483674" r:id="rId4"/>
    <p:sldLayoutId id="2147483683" r:id="rId5"/>
    <p:sldLayoutId id="2147483679" r:id="rId6"/>
    <p:sldLayoutId id="2147483680" r:id="rId7"/>
    <p:sldLayoutId id="2147483681" r:id="rId8"/>
    <p:sldLayoutId id="2147483682" r:id="rId9"/>
    <p:sldLayoutId id="2147483678" r:id="rId10"/>
    <p:sldLayoutId id="214748368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2D15006-6D5D-9C96-B6F7-AFCECF162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33BD8-B851-006D-DCE2-14CC1C3CF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AF661-60DE-94D6-06B2-E6729A94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I. Post-Smoothing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F1A95845-3B5E-F6A5-9231-410E9FE7C691}"/>
                  </a:ext>
                </a:extLst>
              </p:cNvPr>
              <p:cNvSpPr>
                <a:spLocks noGrp="1"/>
              </p:cNvSpPr>
              <p:nvPr>
                <p:ph type="chart" sz="quarter" idx="4294967295"/>
              </p:nvPr>
            </p:nvSpPr>
            <p:spPr>
              <a:xfrm>
                <a:off x="247650" y="1406769"/>
                <a:ext cx="8635895" cy="465589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2000" dirty="0"/>
                  <a:t>B-Spline (Basis spline):</a:t>
                </a:r>
              </a:p>
              <a:p>
                <a:pPr lvl="1"/>
                <a:r>
                  <a:rPr lang="en-US" sz="1800" dirty="0" err="1"/>
                  <a:t>là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tổ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hợp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tuyến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tính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của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các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hàm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cơ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sở</a:t>
                </a:r>
                <a:r>
                  <a:rPr lang="en-US" sz="1800" dirty="0"/>
                  <a:t> B-Spline </a:t>
                </a:r>
                <a:r>
                  <a:rPr lang="en-US" sz="1800" dirty="0" err="1"/>
                  <a:t>và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một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tập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hợp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các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điểm</a:t>
                </a:r>
                <a:r>
                  <a:rPr lang="en-US" sz="1800" dirty="0"/>
                  <a:t> </a:t>
                </a:r>
                <a:r>
                  <a:rPr lang="en-US" sz="1800" dirty="0" err="1"/>
                  <a:t>kiểm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soát</a:t>
                </a:r>
                <a:r>
                  <a:rPr lang="en-US" sz="1800" dirty="0"/>
                  <a:t>.</a:t>
                </a:r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	</a:t>
                </a:r>
              </a:p>
              <a:p>
                <a:pPr lvl="2"/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P(t):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Điểm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trên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đường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cong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B-Spline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tại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tham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số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t.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1A1C1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1A1C1E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A1C1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vi-VN" sz="1800" dirty="0">
                    <a:solidFill>
                      <a:srgbClr val="1A1C1E"/>
                    </a:solidFill>
                    <a:latin typeface="Google Sans Text"/>
                  </a:rPr>
                  <a:t>: Là điểm kiểm soát thứ i.</a:t>
                </a:r>
              </a:p>
              <a:p>
                <a:pPr lvl="2"/>
                <a:r>
                  <a:rPr lang="vi-VN" sz="1800" dirty="0">
                    <a:solidFill>
                      <a:srgbClr val="1A1C1E"/>
                    </a:solidFill>
                    <a:latin typeface="Google Sans Text"/>
                  </a:rPr>
                  <a:t>k: Bậc của Spline</a:t>
                </a:r>
              </a:p>
              <a:p>
                <a:r>
                  <a:rPr lang="vi-V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Hàm cơ sở B-spline:</a:t>
                </a:r>
              </a:p>
              <a:p>
                <a:pPr lvl="1"/>
                <a:r>
                  <a:rPr lang="vi-VN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Knot vector: là một chuỗi các giá trị tham số không giảm, quyết định các điểm "nút" trên đường cong và ảnh hưởng đến hình dạng của spline</a:t>
                </a:r>
                <a:r>
                  <a:rPr lang="vi-V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/>
                <a:endParaRPr lang="vi-V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vi-V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vi-V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endParaRPr lang="vi-VN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vi-VN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vi-VN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Là các knot vector.</a:t>
                </a:r>
              </a:p>
            </p:txBody>
          </p:sp>
        </mc:Choice>
        <mc:Fallback xmlns="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F1A95845-3B5E-F6A5-9231-410E9FE7C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4294967295"/>
              </p:nvPr>
            </p:nvSpPr>
            <p:spPr>
              <a:xfrm>
                <a:off x="247650" y="1406769"/>
                <a:ext cx="8635895" cy="4655894"/>
              </a:xfrm>
              <a:prstGeom prst="rect">
                <a:avLst/>
              </a:prstGeom>
              <a:blipFill>
                <a:blip r:embed="rId2"/>
                <a:stretch>
                  <a:fillRect l="-587" t="-1359" r="-1175" b="-5435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ED92E8B-72FF-213C-3437-462678BC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01" y="2210346"/>
            <a:ext cx="3168798" cy="37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796DD-0045-ADB7-87F8-612B5D64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00" y="4459578"/>
            <a:ext cx="2801722" cy="59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20607D-7C4B-E8A4-83FB-248A5A11E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000" y="5086326"/>
            <a:ext cx="5407690" cy="6373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77FCB-A9AE-8F95-8A9A-E3590F5D584E}"/>
              </a:ext>
            </a:extLst>
          </p:cNvPr>
          <p:cNvSpPr txBox="1"/>
          <p:nvPr/>
        </p:nvSpPr>
        <p:spPr>
          <a:xfrm>
            <a:off x="615819" y="734263"/>
            <a:ext cx="259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Spline Smoothing</a:t>
            </a:r>
          </a:p>
        </p:txBody>
      </p:sp>
    </p:spTree>
    <p:extLst>
      <p:ext uri="{BB962C8B-B14F-4D97-AF65-F5344CB8AC3E}">
        <p14:creationId xmlns:p14="http://schemas.microsoft.com/office/powerpoint/2010/main" val="895743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88FC4-7248-D970-33DF-34F64AB54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653F0-B418-9FAF-1187-44E0A6BA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04E91-41E0-5043-2DA2-335C8D90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I. Post-Smoothing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5D5ED54C-4F5C-F2C7-FCA2-42D4B62F8529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247650" y="1406769"/>
            <a:ext cx="8635895" cy="4655894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Bezier Spline (Bezier Curve):</a:t>
            </a:r>
          </a:p>
          <a:p>
            <a:pPr lvl="1"/>
            <a:r>
              <a:rPr lang="vi-VN" sz="1400" dirty="0"/>
              <a:t>Ý tưởng cốt lõi: Đường cong Bezier được xây dựng dựa trên phép nội suy tuyến tính (linear interpolation) thực hiện lặp đi lặp lại</a:t>
            </a:r>
            <a:r>
              <a:rPr lang="en-US" sz="1400" dirty="0"/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P1, P2,…</a:t>
            </a:r>
            <a:endParaRPr lang="vi-V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vi-VN" sz="1400" dirty="0"/>
          </a:p>
          <a:p>
            <a:pPr lvl="1"/>
            <a:r>
              <a:rPr lang="vi-VN" sz="1400" dirty="0"/>
              <a:t>Nội suy tuyến tính giữa hai điểm: Cho hai điểm P₀ và P₁, điểm trên đoạn thẳng nối P₀ và P₁ tại tham số t (0 ≤ t ≤ 1) được tính là: Lerp(P₀, P₁, t) = (1 - t)P₀ + tP₁.</a:t>
            </a:r>
          </a:p>
          <a:p>
            <a:pPr lvl="1"/>
            <a:endParaRPr lang="vi-VN" sz="1400" dirty="0"/>
          </a:p>
          <a:p>
            <a:pPr lvl="1"/>
            <a:r>
              <a:rPr lang="vi-VN" sz="1400" dirty="0"/>
              <a:t>Bezier bậc 1 (đoạn thẳng): Đơn giản là nội suy tuyến tính giữa hai điểm điều khiển P₀ và P₁. B(t) = (1 - t)P₀ + tP₁.</a:t>
            </a:r>
          </a:p>
          <a:p>
            <a:pPr lvl="1"/>
            <a:endParaRPr lang="vi-VN" sz="1400" dirty="0"/>
          </a:p>
          <a:p>
            <a:pPr lvl="1"/>
            <a:r>
              <a:rPr lang="vi-VN" sz="1400" dirty="0"/>
              <a:t>Bezier bậc 2 (đường cong bậc hai): Sử dụng 3 điểm điều khiển P₀, P₁, P₂</a:t>
            </a:r>
            <a:r>
              <a:rPr lang="en-US" sz="1400" dirty="0"/>
              <a:t>:</a:t>
            </a:r>
            <a:endParaRPr lang="vi-VN" sz="1400" dirty="0"/>
          </a:p>
          <a:p>
            <a:pPr lvl="1"/>
            <a:endParaRPr lang="vi-VN" sz="1200" dirty="0"/>
          </a:p>
          <a:p>
            <a:pPr lvl="2"/>
            <a:r>
              <a:rPr lang="vi-VN" sz="1400" dirty="0"/>
              <a:t>Nội suy tuyến tính giữa (P₀, P₁) để được điểm Q₀(t) = Lerp(P₀, P₁, t).</a:t>
            </a:r>
          </a:p>
          <a:p>
            <a:pPr lvl="2"/>
            <a:endParaRPr lang="vi-VN" sz="1400" dirty="0"/>
          </a:p>
          <a:p>
            <a:pPr lvl="2"/>
            <a:r>
              <a:rPr lang="vi-VN" sz="1400" dirty="0"/>
              <a:t>Nội suy tuyến tính giữa (P₁, P₂) để được điểm Q₁(t) = Lerp(P₁, P₂, t).</a:t>
            </a:r>
          </a:p>
          <a:p>
            <a:pPr lvl="2"/>
            <a:endParaRPr lang="vi-VN" sz="1400" dirty="0"/>
          </a:p>
          <a:p>
            <a:pPr lvl="2"/>
            <a:r>
              <a:rPr lang="vi-VN" sz="1400" dirty="0"/>
              <a:t>Đường cong Bezier bậc 2 là nội suy tuyến tính giữa Q₀(t) và Q₁(t): B(t) = Lerp(Q₀(t), Q₁(t), t) = (1 - t)Q₀(t) + tQ₁(t)</a:t>
            </a:r>
            <a:endParaRPr lang="en-US" sz="1400" dirty="0"/>
          </a:p>
          <a:p>
            <a:pPr lvl="1"/>
            <a:endParaRPr lang="vi-V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C0D379-CB78-A457-5124-F469CD4152D7}"/>
              </a:ext>
            </a:extLst>
          </p:cNvPr>
          <p:cNvSpPr txBox="1"/>
          <p:nvPr/>
        </p:nvSpPr>
        <p:spPr>
          <a:xfrm>
            <a:off x="541174" y="723974"/>
            <a:ext cx="259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Spline Smoothing</a:t>
            </a:r>
          </a:p>
        </p:txBody>
      </p:sp>
    </p:spTree>
    <p:extLst>
      <p:ext uri="{BB962C8B-B14F-4D97-AF65-F5344CB8AC3E}">
        <p14:creationId xmlns:p14="http://schemas.microsoft.com/office/powerpoint/2010/main" val="222893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D7BE4-C790-5CEE-1649-8D6F33CC6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06B2B-6095-B381-9FC3-473F77B7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A3464-7A26-2A9F-D871-7135B72D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I. Post-Smoothing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6BC4030D-16C8-067B-5B78-16F9ABD00D21}"/>
                  </a:ext>
                </a:extLst>
              </p:cNvPr>
              <p:cNvSpPr>
                <a:spLocks noGrp="1"/>
              </p:cNvSpPr>
              <p:nvPr>
                <p:ph type="chart" sz="quarter" idx="4294967295"/>
              </p:nvPr>
            </p:nvSpPr>
            <p:spPr>
              <a:xfrm>
                <a:off x="247650" y="1406769"/>
                <a:ext cx="8635895" cy="465589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sz="2000" dirty="0"/>
                  <a:t>Bezier Spline (Bezier Curve):</a:t>
                </a:r>
              </a:p>
              <a:p>
                <a:pPr lvl="1"/>
                <a:r>
                  <a:rPr lang="en-US" sz="1800" dirty="0"/>
                  <a:t>Công </a:t>
                </a:r>
                <a:r>
                  <a:rPr lang="en-US" sz="1800" dirty="0" err="1"/>
                  <a:t>thức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tổng</a:t>
                </a:r>
                <a:r>
                  <a:rPr lang="en-US" sz="1800" dirty="0"/>
                  <a:t> </a:t>
                </a:r>
                <a:r>
                  <a:rPr lang="en-US" sz="1800" dirty="0" err="1"/>
                  <a:t>quát</a:t>
                </a:r>
                <a:r>
                  <a:rPr lang="en-US" sz="1800" dirty="0"/>
                  <a:t>: </a:t>
                </a:r>
                <a:r>
                  <a:rPr lang="en-US" sz="1800" dirty="0" err="1"/>
                  <a:t>là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tổ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hợp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tuyến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tính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của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thức</a:t>
                </a:r>
                <a:r>
                  <a:rPr lang="en-US" sz="1800" dirty="0"/>
                  <a:t> Bernstein </a:t>
                </a:r>
                <a:r>
                  <a:rPr lang="en-US" sz="1800" dirty="0" err="1"/>
                  <a:t>và</a:t>
                </a:r>
                <a:r>
                  <a:rPr lang="en-US" sz="1800" dirty="0"/>
                  <a:t> </a:t>
                </a:r>
                <a:r>
                  <a:rPr lang="en-US" sz="1800" dirty="0" err="1"/>
                  <a:t>một</a:t>
                </a:r>
                <a:r>
                  <a:rPr lang="en-US" sz="1800" dirty="0"/>
                  <a:t> </a:t>
                </a:r>
                <a:r>
                  <a:rPr lang="en-US" sz="1800" dirty="0" err="1"/>
                  <a:t>tập</a:t>
                </a:r>
                <a:r>
                  <a:rPr lang="en-US" sz="1800" dirty="0"/>
                  <a:t> </a:t>
                </a:r>
                <a:r>
                  <a:rPr lang="en-US" sz="1800" dirty="0" err="1"/>
                  <a:t>hợp</a:t>
                </a:r>
                <a:r>
                  <a:rPr lang="en-US" sz="1800" dirty="0"/>
                  <a:t> </a:t>
                </a:r>
                <a:r>
                  <a:rPr lang="en-US" sz="1800" dirty="0" err="1"/>
                  <a:t>các</a:t>
                </a:r>
                <a:r>
                  <a:rPr lang="en-US" sz="1800" dirty="0"/>
                  <a:t> </a:t>
                </a:r>
                <a:r>
                  <a:rPr lang="en-US" sz="1800" dirty="0" err="1"/>
                  <a:t>điểm</a:t>
                </a:r>
                <a:r>
                  <a:rPr lang="en-US" sz="1800" dirty="0"/>
                  <a:t> </a:t>
                </a:r>
                <a:r>
                  <a:rPr lang="en-US" sz="1800" dirty="0" err="1"/>
                  <a:t>kiểm</a:t>
                </a:r>
                <a:r>
                  <a:rPr lang="en-US" sz="1800" dirty="0"/>
                  <a:t> </a:t>
                </a:r>
                <a:r>
                  <a:rPr lang="en-US" sz="1800" dirty="0" err="1"/>
                  <a:t>soát</a:t>
                </a:r>
                <a:r>
                  <a:rPr lang="en-US" sz="1800" dirty="0"/>
                  <a:t>.</a:t>
                </a:r>
              </a:p>
              <a:p>
                <a:pPr lvl="1"/>
                <a:endParaRPr lang="en-US" sz="1800" dirty="0"/>
              </a:p>
              <a:p>
                <a:pPr marL="457200" lvl="1" indent="0">
                  <a:buNone/>
                </a:pP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	</a:t>
                </a:r>
              </a:p>
              <a:p>
                <a:pPr lvl="2"/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B(t):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Điểm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trên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đường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cong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B-Spline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tại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tham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</a:t>
                </a:r>
                <a:r>
                  <a:rPr lang="en-US" sz="1800" dirty="0" err="1">
                    <a:solidFill>
                      <a:srgbClr val="1A1C1E"/>
                    </a:solidFill>
                    <a:latin typeface="Google Sans Text"/>
                  </a:rPr>
                  <a:t>số</a:t>
                </a:r>
                <a:r>
                  <a:rPr lang="en-US" sz="1800" dirty="0">
                    <a:solidFill>
                      <a:srgbClr val="1A1C1E"/>
                    </a:solidFill>
                    <a:latin typeface="Google Sans Text"/>
                  </a:rPr>
                  <a:t> t .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1A1C1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1A1C1E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1A1C1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vi-VN" sz="1800" dirty="0">
                    <a:solidFill>
                      <a:srgbClr val="1A1C1E"/>
                    </a:solidFill>
                    <a:latin typeface="Google Sans Text"/>
                  </a:rPr>
                  <a:t>: Là điểm kiểm soát thứ i.</a:t>
                </a:r>
              </a:p>
              <a:p>
                <a:pPr lvl="2"/>
                <a:r>
                  <a:rPr lang="vi-VN" sz="1800" dirty="0">
                    <a:solidFill>
                      <a:srgbClr val="1A1C1E"/>
                    </a:solidFill>
                    <a:latin typeface="Google Sans Text"/>
                  </a:rPr>
                  <a:t>n: Bậc của curve</a:t>
                </a:r>
              </a:p>
              <a:p>
                <a:r>
                  <a:rPr lang="vi-VN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Đa thức Bernstein:</a:t>
                </a:r>
              </a:p>
              <a:p>
                <a:pPr lvl="1"/>
                <a:endParaRPr lang="vi-VN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6BC4030D-16C8-067B-5B78-16F9ABD00D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hart" sz="quarter" idx="4294967295"/>
              </p:nvPr>
            </p:nvSpPr>
            <p:spPr>
              <a:xfrm>
                <a:off x="247650" y="1406769"/>
                <a:ext cx="8635895" cy="4655894"/>
              </a:xfrm>
              <a:prstGeom prst="rect">
                <a:avLst/>
              </a:prstGeom>
              <a:blipFill>
                <a:blip r:embed="rId2"/>
                <a:stretch>
                  <a:fillRect l="-636" t="-1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A937BB9-ACCF-3390-24AF-376097ECB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87" y="2215614"/>
            <a:ext cx="3082192" cy="645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5CCA9A-4F26-343C-413E-ACAAD5840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80" y="4136813"/>
            <a:ext cx="3748439" cy="732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03F454-CA38-E145-2690-6DF069E74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4136" y="4858179"/>
            <a:ext cx="1582922" cy="6783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E0D554-F677-04FD-E24A-4F5C0E29CB7B}"/>
              </a:ext>
            </a:extLst>
          </p:cNvPr>
          <p:cNvSpPr txBox="1"/>
          <p:nvPr/>
        </p:nvSpPr>
        <p:spPr>
          <a:xfrm>
            <a:off x="541174" y="723974"/>
            <a:ext cx="259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Spline Smoothing</a:t>
            </a:r>
          </a:p>
        </p:txBody>
      </p:sp>
    </p:spTree>
    <p:extLst>
      <p:ext uri="{BB962C8B-B14F-4D97-AF65-F5344CB8AC3E}">
        <p14:creationId xmlns:p14="http://schemas.microsoft.com/office/powerpoint/2010/main" val="363450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FAADD-727D-FE26-D621-8783BD7E9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A3443-1F9B-AC02-FD9B-4E8D1DB68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2AC4F-5451-7D33-6F2B-8EE9C7F6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I. Post-Smoothing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51AF94D5-E7F7-7F9B-5ABB-3210A4C327C3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247650" y="1406769"/>
            <a:ext cx="8635895" cy="4655894"/>
          </a:xfrm>
          <a:prstGeom prst="rect">
            <a:avLst/>
          </a:prstGeom>
        </p:spPr>
        <p:txBody>
          <a:bodyPr/>
          <a:lstStyle/>
          <a:p>
            <a:pPr lvl="1"/>
            <a:endParaRPr lang="vi-VN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map of a path&#10;&#10;AI-generated content may be incorrect.">
            <a:extLst>
              <a:ext uri="{FF2B5EF4-FFF2-40B4-BE49-F238E27FC236}">
                <a16:creationId xmlns:a16="http://schemas.microsoft.com/office/drawing/2014/main" id="{9EF8146D-C500-83B6-B651-66F58AF66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60" y="1428248"/>
            <a:ext cx="6224207" cy="4743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621E4A-D356-9159-9D34-EEF546BF6534}"/>
              </a:ext>
            </a:extLst>
          </p:cNvPr>
          <p:cNvSpPr txBox="1"/>
          <p:nvPr/>
        </p:nvSpPr>
        <p:spPr>
          <a:xfrm>
            <a:off x="541174" y="723974"/>
            <a:ext cx="5253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Spline Smoothing –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717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647054-4D84-A2AA-C3A9-15EFF8A3D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76AEC-EC04-B0C5-9714-32BAAD7903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6861" y="1749860"/>
            <a:ext cx="3886200" cy="4351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VN" sz="1400" b="1" dirty="0"/>
              <a:t>Khởi tạo</a:t>
            </a:r>
            <a:r>
              <a:rPr lang="en-VN" sz="1400" dirty="0"/>
              <a:t>: Bắt đầu với một cây chỉ chứa nút gốc (điểm xuất phát).</a:t>
            </a:r>
          </a:p>
          <a:p>
            <a:pPr>
              <a:buFont typeface="+mj-lt"/>
              <a:buAutoNum type="arabicPeriod"/>
            </a:pPr>
            <a:r>
              <a:rPr lang="en-VN" sz="1400" b="1" dirty="0"/>
              <a:t>Lấy mẫu ngẫu nhiên</a:t>
            </a:r>
            <a:r>
              <a:rPr lang="en-VN" sz="1400" dirty="0"/>
              <a:t>: Chọn một điểm ngẫu nhiên </a:t>
            </a:r>
            <a:r>
              <a:rPr lang="en-US" sz="1400" dirty="0" err="1"/>
              <a:t>qrand</a:t>
            </a:r>
            <a:r>
              <a:rPr lang="en-US" sz="1400" dirty="0"/>
              <a:t> </a:t>
            </a:r>
            <a:r>
              <a:rPr lang="en-VN" sz="1400" dirty="0"/>
              <a:t>trong không gian làm việc.</a:t>
            </a: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b="1" dirty="0" err="1"/>
              <a:t>Tìm</a:t>
            </a:r>
            <a:r>
              <a:rPr lang="en-US" sz="1400" b="1" dirty="0"/>
              <a:t> </a:t>
            </a:r>
            <a:r>
              <a:rPr lang="en-US" sz="1400" b="1" dirty="0" err="1"/>
              <a:t>nút</a:t>
            </a:r>
            <a:r>
              <a:rPr lang="en-US" sz="1400" b="1" dirty="0"/>
              <a:t> </a:t>
            </a:r>
            <a:r>
              <a:rPr lang="en-US" sz="1400" b="1" dirty="0" err="1"/>
              <a:t>gần</a:t>
            </a:r>
            <a:r>
              <a:rPr lang="en-US" sz="1400" b="1" dirty="0"/>
              <a:t> </a:t>
            </a:r>
            <a:r>
              <a:rPr lang="en-US" sz="1400" b="1" dirty="0" err="1"/>
              <a:t>nhất</a:t>
            </a:r>
            <a:r>
              <a:rPr lang="en-US" sz="1400" dirty="0"/>
              <a:t>: </a:t>
            </a:r>
            <a:r>
              <a:rPr lang="en-US" sz="1400" dirty="0" err="1"/>
              <a:t>Xác</a:t>
            </a:r>
            <a:r>
              <a:rPr lang="en-US" sz="1400" dirty="0"/>
              <a:t> </a:t>
            </a:r>
            <a:r>
              <a:rPr lang="en-US" sz="1400" dirty="0" err="1"/>
              <a:t>định</a:t>
            </a:r>
            <a:r>
              <a:rPr lang="en-US" sz="1400" dirty="0"/>
              <a:t> </a:t>
            </a:r>
            <a:r>
              <a:rPr lang="en-US" sz="1400" dirty="0" err="1"/>
              <a:t>nút</a:t>
            </a:r>
            <a:r>
              <a:rPr lang="en-US" sz="1400" dirty="0"/>
              <a:t> </a:t>
            </a:r>
            <a:r>
              <a:rPr lang="en-US" sz="1400" dirty="0" err="1"/>
              <a:t>qnear</a:t>
            </a:r>
            <a:r>
              <a:rPr lang="en-US" sz="1400" dirty="0"/>
              <a:t> </a:t>
            </a:r>
            <a:r>
              <a:rPr lang="en-US" sz="1400" dirty="0" err="1"/>
              <a:t>trong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 </a:t>
            </a:r>
            <a:r>
              <a:rPr lang="en-US" sz="1400" dirty="0" err="1"/>
              <a:t>gần</a:t>
            </a:r>
            <a:r>
              <a:rPr lang="en-US" sz="1400" dirty="0"/>
              <a:t> </a:t>
            </a:r>
            <a:r>
              <a:rPr lang="en-US" sz="1400" dirty="0" err="1"/>
              <a:t>qrand</a:t>
            </a:r>
            <a:r>
              <a:rPr lang="en-US" sz="1400" dirty="0"/>
              <a:t> </a:t>
            </a:r>
            <a:r>
              <a:rPr lang="en-US" sz="1400" dirty="0" err="1"/>
              <a:t>nhất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 err="1"/>
              <a:t>Mở</a:t>
            </a:r>
            <a:r>
              <a:rPr lang="en-US" sz="1400" b="1" dirty="0"/>
              <a:t> </a:t>
            </a:r>
            <a:r>
              <a:rPr lang="en-US" sz="1400" b="1" dirty="0" err="1"/>
              <a:t>rộng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r>
              <a:rPr lang="en-US" sz="1400" dirty="0"/>
              <a:t>: </a:t>
            </a:r>
            <a:r>
              <a:rPr lang="en-US" sz="1400" dirty="0" err="1"/>
              <a:t>Từ</a:t>
            </a:r>
            <a:r>
              <a:rPr lang="en-US" sz="1400" dirty="0"/>
              <a:t> </a:t>
            </a:r>
            <a:r>
              <a:rPr lang="en-US" sz="1400" dirty="0" err="1"/>
              <a:t>qnear</a:t>
            </a:r>
            <a:r>
              <a:rPr lang="en-US" sz="1400" dirty="0"/>
              <a:t> di </a:t>
            </a:r>
            <a:r>
              <a:rPr lang="en-US" sz="1400" dirty="0" err="1"/>
              <a:t>chuyển</a:t>
            </a:r>
            <a:r>
              <a:rPr lang="en-US" sz="1400" dirty="0"/>
              <a:t> 1 </a:t>
            </a:r>
            <a:r>
              <a:rPr lang="en-US" sz="1400" dirty="0" err="1"/>
              <a:t>khoảng</a:t>
            </a:r>
            <a:r>
              <a:rPr lang="en-US" sz="1400" dirty="0"/>
              <a:t> </a:t>
            </a:r>
            <a:r>
              <a:rPr lang="en-US" sz="1400" dirty="0" err="1"/>
              <a:t>tối</a:t>
            </a:r>
            <a:r>
              <a:rPr lang="en-US" sz="1400" dirty="0"/>
              <a:t> </a:t>
            </a:r>
            <a:r>
              <a:rPr lang="en-US" sz="1400" dirty="0" err="1"/>
              <a:t>đa</a:t>
            </a:r>
            <a:r>
              <a:rPr lang="en-US" sz="1400" dirty="0"/>
              <a:t> e </a:t>
            </a:r>
            <a:r>
              <a:rPr lang="en-US" sz="1400" dirty="0" err="1"/>
              <a:t>về</a:t>
            </a:r>
            <a:r>
              <a:rPr lang="en-US" sz="1400" dirty="0"/>
              <a:t> </a:t>
            </a:r>
            <a:r>
              <a:rPr lang="en-US" sz="1400" dirty="0" err="1"/>
              <a:t>phía</a:t>
            </a:r>
            <a:r>
              <a:rPr lang="en-US" sz="1400" dirty="0"/>
              <a:t> </a:t>
            </a:r>
            <a:r>
              <a:rPr lang="en-US" sz="1400" dirty="0" err="1"/>
              <a:t>qrand</a:t>
            </a:r>
            <a:r>
              <a:rPr lang="en-US" sz="1400" dirty="0"/>
              <a:t> </a:t>
            </a:r>
            <a:r>
              <a:rPr lang="en-US" sz="1400" dirty="0" err="1"/>
              <a:t>để</a:t>
            </a:r>
            <a:r>
              <a:rPr lang="en-US" sz="1400" dirty="0"/>
              <a:t> </a:t>
            </a:r>
            <a:r>
              <a:rPr lang="en-US" sz="1400" dirty="0" err="1"/>
              <a:t>tạo</a:t>
            </a:r>
            <a:r>
              <a:rPr lang="en-US" sz="1400" dirty="0"/>
              <a:t> </a:t>
            </a:r>
            <a:r>
              <a:rPr lang="en-US" sz="1400" dirty="0" err="1"/>
              <a:t>điểm</a:t>
            </a:r>
            <a:r>
              <a:rPr lang="en-US" sz="1400" dirty="0"/>
              <a:t> </a:t>
            </a:r>
            <a:r>
              <a:rPr lang="en-US" sz="1400" dirty="0" err="1"/>
              <a:t>mới</a:t>
            </a:r>
            <a:r>
              <a:rPr lang="en-US" sz="1400" dirty="0"/>
              <a:t> </a:t>
            </a:r>
            <a:r>
              <a:rPr lang="en-US" sz="1400" dirty="0" err="1"/>
              <a:t>qnew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 err="1"/>
              <a:t>Kiểm</a:t>
            </a:r>
            <a:r>
              <a:rPr lang="en-US" sz="1400" b="1" dirty="0"/>
              <a:t> </a:t>
            </a:r>
            <a:r>
              <a:rPr lang="en-US" sz="1400" b="1" dirty="0" err="1"/>
              <a:t>tra</a:t>
            </a:r>
            <a:r>
              <a:rPr lang="en-US" sz="1400" b="1" dirty="0"/>
              <a:t> </a:t>
            </a:r>
            <a:r>
              <a:rPr lang="en-US" sz="1400" b="1" dirty="0" err="1"/>
              <a:t>va</a:t>
            </a:r>
            <a:r>
              <a:rPr lang="en-US" sz="1400" b="1" dirty="0"/>
              <a:t> </a:t>
            </a:r>
            <a:r>
              <a:rPr lang="en-US" sz="1400" b="1" dirty="0" err="1"/>
              <a:t>chạm</a:t>
            </a:r>
            <a:r>
              <a:rPr lang="en-US" sz="1400" dirty="0"/>
              <a:t>:  </a:t>
            </a:r>
            <a:r>
              <a:rPr lang="en-US" sz="1400" dirty="0" err="1"/>
              <a:t>Nếu</a:t>
            </a:r>
            <a:r>
              <a:rPr lang="en-US" sz="1400" dirty="0"/>
              <a:t> </a:t>
            </a:r>
            <a:r>
              <a:rPr lang="en-US" sz="1400" dirty="0" err="1"/>
              <a:t>đường</a:t>
            </a:r>
            <a:r>
              <a:rPr lang="en-US" sz="1400" dirty="0"/>
              <a:t> </a:t>
            </a:r>
            <a:r>
              <a:rPr lang="en-US" sz="1400" dirty="0" err="1"/>
              <a:t>nối</a:t>
            </a:r>
            <a:r>
              <a:rPr lang="en-US" sz="1400" dirty="0"/>
              <a:t> </a:t>
            </a:r>
            <a:r>
              <a:rPr lang="en-US" sz="1400" dirty="0" err="1"/>
              <a:t>qnear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qnew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va</a:t>
            </a:r>
            <a:r>
              <a:rPr lang="en-US" sz="1400" dirty="0"/>
              <a:t> </a:t>
            </a:r>
            <a:r>
              <a:rPr lang="en-US" sz="1400" dirty="0" err="1"/>
              <a:t>chạm</a:t>
            </a:r>
            <a:r>
              <a:rPr lang="en-US" sz="1400" dirty="0"/>
              <a:t>, </a:t>
            </a:r>
            <a:r>
              <a:rPr lang="en-US" sz="1400" dirty="0" err="1"/>
              <a:t>thêm</a:t>
            </a:r>
            <a:r>
              <a:rPr lang="en-US" sz="1400" dirty="0"/>
              <a:t> </a:t>
            </a:r>
            <a:r>
              <a:rPr lang="en-US" sz="1400" dirty="0" err="1"/>
              <a:t>qnew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cây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 err="1"/>
              <a:t>Lặp</a:t>
            </a:r>
            <a:r>
              <a:rPr lang="en-US" sz="1400" b="1" dirty="0"/>
              <a:t> </a:t>
            </a:r>
            <a:r>
              <a:rPr lang="en-US" sz="1400" b="1" dirty="0" err="1"/>
              <a:t>lại</a:t>
            </a:r>
            <a:r>
              <a:rPr lang="en-US" sz="1400" dirty="0"/>
              <a:t>: </a:t>
            </a:r>
            <a:r>
              <a:rPr lang="en-US" sz="1400" dirty="0" err="1"/>
              <a:t>Tiếp</a:t>
            </a:r>
            <a:r>
              <a:rPr lang="en-US" sz="1400" dirty="0"/>
              <a:t> </a:t>
            </a:r>
            <a:r>
              <a:rPr lang="en-US" sz="1400" dirty="0" err="1"/>
              <a:t>tục</a:t>
            </a:r>
            <a:r>
              <a:rPr lang="en-US" sz="1400" dirty="0"/>
              <a:t> </a:t>
            </a:r>
            <a:r>
              <a:rPr lang="en-US" sz="1400" dirty="0" err="1"/>
              <a:t>cho</a:t>
            </a:r>
            <a:r>
              <a:rPr lang="en-US" sz="1400" dirty="0"/>
              <a:t> </a:t>
            </a:r>
            <a:r>
              <a:rPr lang="en-US" sz="1400" dirty="0" err="1"/>
              <a:t>đến</a:t>
            </a:r>
            <a:r>
              <a:rPr lang="en-US" sz="1400" dirty="0"/>
              <a:t>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/>
              <a:t>qnew</a:t>
            </a:r>
            <a:r>
              <a:rPr lang="en-US" sz="1400" dirty="0"/>
              <a:t> </a:t>
            </a:r>
            <a:r>
              <a:rPr lang="en-US" sz="1400" dirty="0" err="1"/>
              <a:t>đủ</a:t>
            </a:r>
            <a:r>
              <a:rPr lang="en-US" sz="1400" dirty="0"/>
              <a:t> </a:t>
            </a:r>
            <a:r>
              <a:rPr lang="en-US" sz="1400" dirty="0" err="1"/>
              <a:t>gần</a:t>
            </a:r>
            <a:r>
              <a:rPr lang="en-US" sz="1400" dirty="0"/>
              <a:t> </a:t>
            </a:r>
            <a:r>
              <a:rPr lang="en-US" sz="1400" dirty="0" err="1"/>
              <a:t>đích</a:t>
            </a:r>
            <a:r>
              <a:rPr lang="en-US" sz="1400" dirty="0"/>
              <a:t> </a:t>
            </a:r>
            <a:r>
              <a:rPr lang="en-US" sz="1400" dirty="0" err="1"/>
              <a:t>hoặc</a:t>
            </a:r>
            <a:r>
              <a:rPr lang="en-US" sz="1400" dirty="0"/>
              <a:t> </a:t>
            </a:r>
            <a:r>
              <a:rPr lang="en-US" sz="1400" dirty="0" err="1"/>
              <a:t>số</a:t>
            </a:r>
            <a:r>
              <a:rPr lang="en-US" sz="1400" dirty="0"/>
              <a:t> </a:t>
            </a:r>
            <a:r>
              <a:rPr lang="en-US" sz="1400" dirty="0" err="1"/>
              <a:t>lần</a:t>
            </a:r>
            <a:r>
              <a:rPr lang="en-US" sz="1400" dirty="0"/>
              <a:t> </a:t>
            </a:r>
            <a:r>
              <a:rPr lang="en-US" sz="1400" dirty="0" err="1"/>
              <a:t>lặp</a:t>
            </a:r>
            <a:r>
              <a:rPr lang="en-US" sz="1400" dirty="0"/>
              <a:t> </a:t>
            </a:r>
            <a:r>
              <a:rPr lang="en-US" sz="1400" dirty="0" err="1"/>
              <a:t>tối</a:t>
            </a:r>
            <a:r>
              <a:rPr lang="en-US" sz="1400" dirty="0"/>
              <a:t> </a:t>
            </a:r>
            <a:r>
              <a:rPr lang="en-US" sz="1400" dirty="0" err="1"/>
              <a:t>đa</a:t>
            </a:r>
            <a:r>
              <a:rPr lang="en-US" sz="1400" dirty="0"/>
              <a:t>.</a:t>
            </a:r>
            <a:endParaRPr lang="en-VN" sz="1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37B09C-F5F2-1286-CBCC-86496310C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9952" y="1749860"/>
            <a:ext cx="3886200" cy="435133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vi-VN" sz="1400" b="1" dirty="0"/>
              <a:t>Lặp lại các bước 1–5 của RRT </a:t>
            </a:r>
            <a:r>
              <a:rPr lang="vi-VN" sz="1400" dirty="0"/>
              <a:t>để tạo </a:t>
            </a:r>
            <a:r>
              <a:rPr lang="en-US" sz="1400" dirty="0" err="1"/>
              <a:t>qnew</a:t>
            </a:r>
            <a:r>
              <a:rPr lang="en-US" sz="14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400" b="1" dirty="0" err="1"/>
              <a:t>Chọn</a:t>
            </a:r>
            <a:r>
              <a:rPr lang="en-US" sz="1400" b="1" dirty="0"/>
              <a:t> cha </a:t>
            </a:r>
            <a:r>
              <a:rPr lang="en-US" sz="1400" b="1" dirty="0" err="1"/>
              <a:t>tối</a:t>
            </a:r>
            <a:r>
              <a:rPr lang="en-US" sz="1400" b="1" dirty="0"/>
              <a:t> </a:t>
            </a:r>
            <a:r>
              <a:rPr lang="en-US" sz="1400" b="1" dirty="0" err="1"/>
              <a:t>ưu</a:t>
            </a:r>
            <a:r>
              <a:rPr lang="en-US" sz="1400" b="1" dirty="0"/>
              <a:t>:</a:t>
            </a:r>
          </a:p>
          <a:p>
            <a:pPr lvl="1"/>
            <a:r>
              <a:rPr lang="en-US" sz="1200" dirty="0" err="1"/>
              <a:t>Tìm</a:t>
            </a:r>
            <a:r>
              <a:rPr lang="en-US" sz="1200" dirty="0"/>
              <a:t> </a:t>
            </a:r>
            <a:r>
              <a:rPr lang="en-US" sz="1200" dirty="0" err="1"/>
              <a:t>tập</a:t>
            </a:r>
            <a:r>
              <a:rPr lang="en-US" sz="1200" dirty="0"/>
              <a:t> </a:t>
            </a:r>
            <a:r>
              <a:rPr lang="en-US" sz="1200" dirty="0" err="1"/>
              <a:t>các</a:t>
            </a:r>
            <a:r>
              <a:rPr lang="en-US" sz="1200" dirty="0"/>
              <a:t> </a:t>
            </a:r>
            <a:r>
              <a:rPr lang="en-US" sz="1200" dirty="0" err="1"/>
              <a:t>nút</a:t>
            </a:r>
            <a:r>
              <a:rPr lang="en-US" sz="1200" dirty="0"/>
              <a:t> </a:t>
            </a:r>
            <a:r>
              <a:rPr lang="en-US" sz="1200" dirty="0" err="1"/>
              <a:t>Qnear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bán</a:t>
            </a:r>
            <a:r>
              <a:rPr lang="en-US" sz="1200" dirty="0"/>
              <a:t> </a:t>
            </a:r>
            <a:r>
              <a:rPr lang="en-US" sz="1200" dirty="0" err="1"/>
              <a:t>kính</a:t>
            </a:r>
            <a:r>
              <a:rPr lang="en-US" sz="1200" dirty="0"/>
              <a:t> r </a:t>
            </a:r>
            <a:r>
              <a:rPr lang="en-US" sz="1200" dirty="0" err="1"/>
              <a:t>qnew</a:t>
            </a:r>
            <a:endParaRPr lang="en-US" sz="12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sz="1200" dirty="0" err="1"/>
              <a:t>Chọn</a:t>
            </a:r>
            <a:r>
              <a:rPr lang="en-US" sz="1200" dirty="0"/>
              <a:t> </a:t>
            </a:r>
            <a:r>
              <a:rPr lang="en-US" sz="1200" dirty="0" err="1"/>
              <a:t>nút</a:t>
            </a:r>
            <a:r>
              <a:rPr lang="en-US" sz="1200" dirty="0"/>
              <a:t> </a:t>
            </a:r>
            <a:r>
              <a:rPr lang="en-US" sz="1200" dirty="0" err="1"/>
              <a:t>qnear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Qnear</a:t>
            </a:r>
            <a:r>
              <a:rPr lang="en-US" sz="1200" dirty="0"/>
              <a:t> </a:t>
            </a:r>
            <a:r>
              <a:rPr lang="en-US" sz="1200" dirty="0" err="1"/>
              <a:t>sao</a:t>
            </a:r>
            <a:r>
              <a:rPr lang="en-US" sz="1200" dirty="0"/>
              <a:t> </a:t>
            </a:r>
            <a:r>
              <a:rPr lang="en-US" sz="1200" dirty="0" err="1"/>
              <a:t>cho</a:t>
            </a:r>
            <a:r>
              <a:rPr lang="en-US" sz="1200" dirty="0"/>
              <a:t> chi </a:t>
            </a:r>
            <a:r>
              <a:rPr lang="en-US" sz="1200" dirty="0" err="1"/>
              <a:t>phí</a:t>
            </a:r>
            <a:r>
              <a:rPr lang="en-US" sz="1200" dirty="0"/>
              <a:t> </a:t>
            </a:r>
            <a:r>
              <a:rPr lang="en-US" sz="1200" dirty="0" err="1"/>
              <a:t>từ</a:t>
            </a:r>
            <a:r>
              <a:rPr lang="en-US" sz="1200" dirty="0"/>
              <a:t> </a:t>
            </a:r>
            <a:r>
              <a:rPr lang="en-US" sz="1200" dirty="0" err="1"/>
              <a:t>gốc</a:t>
            </a:r>
            <a:r>
              <a:rPr lang="en-US" sz="1200" dirty="0"/>
              <a:t> </a:t>
            </a:r>
            <a:r>
              <a:rPr lang="en-US" sz="1200" dirty="0" err="1"/>
              <a:t>đến</a:t>
            </a:r>
            <a:r>
              <a:rPr lang="en-US" sz="1200" dirty="0"/>
              <a:t> </a:t>
            </a:r>
            <a:r>
              <a:rPr lang="en-US" sz="1200" dirty="0" err="1"/>
              <a:t>qnear</a:t>
            </a:r>
            <a:r>
              <a:rPr lang="en-US" sz="1200" dirty="0"/>
              <a:t> </a:t>
            </a:r>
            <a:r>
              <a:rPr lang="en-US" sz="1200" dirty="0" err="1"/>
              <a:t>nhỏ</a:t>
            </a:r>
            <a:r>
              <a:rPr lang="en-US" sz="1200" dirty="0"/>
              <a:t> </a:t>
            </a:r>
            <a:r>
              <a:rPr lang="en-US" sz="1200" dirty="0" err="1"/>
              <a:t>nhất</a:t>
            </a:r>
            <a:endParaRPr lang="en-US" sz="1200" dirty="0"/>
          </a:p>
          <a:p>
            <a:pPr>
              <a:buFont typeface="+mj-lt"/>
              <a:buAutoNum type="arabicPeriod"/>
            </a:pPr>
            <a:r>
              <a:rPr lang="en-US" sz="1400" b="1" dirty="0" err="1"/>
              <a:t>Thêm</a:t>
            </a:r>
            <a:r>
              <a:rPr lang="en-US" sz="1400" b="1" dirty="0"/>
              <a:t> </a:t>
            </a:r>
            <a:r>
              <a:rPr lang="en-US" sz="1400" b="1" dirty="0" err="1"/>
              <a:t>qnew</a:t>
            </a:r>
            <a:r>
              <a:rPr lang="en-US" sz="1400" b="1" dirty="0"/>
              <a:t> </a:t>
            </a:r>
            <a:r>
              <a:rPr lang="en-US" sz="1400" b="1" dirty="0" err="1"/>
              <a:t>vào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r>
              <a:rPr lang="en-US" sz="1400" b="1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cha </a:t>
            </a:r>
            <a:r>
              <a:rPr lang="en-US" sz="1400" dirty="0" err="1"/>
              <a:t>là</a:t>
            </a:r>
            <a:r>
              <a:rPr lang="en-US" sz="1400" dirty="0"/>
              <a:t> </a:t>
            </a:r>
            <a:r>
              <a:rPr lang="en-US" sz="1400" dirty="0" err="1"/>
              <a:t>qnear</a:t>
            </a:r>
            <a:r>
              <a:rPr lang="en-US" sz="1400" dirty="0"/>
              <a:t> </a:t>
            </a:r>
            <a:r>
              <a:rPr lang="en-US" sz="1400" dirty="0" err="1"/>
              <a:t>tối</a:t>
            </a:r>
            <a:r>
              <a:rPr lang="en-US" sz="1400" dirty="0"/>
              <a:t> </a:t>
            </a:r>
            <a:r>
              <a:rPr lang="en-US" sz="1400" dirty="0" err="1"/>
              <a:t>ưu</a:t>
            </a:r>
            <a:endParaRPr lang="en-US" sz="1400" dirty="0"/>
          </a:p>
          <a:p>
            <a:pPr>
              <a:buFont typeface="+mj-lt"/>
              <a:buAutoNum type="arabicPeriod"/>
            </a:pPr>
            <a:r>
              <a:rPr lang="en-US" sz="1400" b="1" dirty="0" err="1"/>
              <a:t>Viết</a:t>
            </a:r>
            <a:r>
              <a:rPr lang="en-US" sz="1400" b="1" dirty="0"/>
              <a:t> </a:t>
            </a:r>
            <a:r>
              <a:rPr lang="en-US" sz="1400" b="1" dirty="0" err="1"/>
              <a:t>lại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r>
              <a:rPr lang="en-US" sz="1400" b="1" dirty="0"/>
              <a:t>:</a:t>
            </a:r>
          </a:p>
          <a:p>
            <a:pPr lvl="1"/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mỗi</a:t>
            </a:r>
            <a:r>
              <a:rPr lang="en-US" sz="1200" dirty="0"/>
              <a:t> </a:t>
            </a:r>
            <a:r>
              <a:rPr lang="en-US" sz="1200" dirty="0" err="1"/>
              <a:t>nút</a:t>
            </a:r>
            <a:r>
              <a:rPr lang="en-US" sz="1200" dirty="0"/>
              <a:t> </a:t>
            </a:r>
            <a:r>
              <a:rPr lang="en-US" sz="1200" dirty="0" err="1"/>
              <a:t>qnear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</a:t>
            </a:r>
            <a:r>
              <a:rPr lang="en-US" sz="1200" dirty="0" err="1"/>
              <a:t>Qnear</a:t>
            </a:r>
            <a:r>
              <a:rPr lang="en-US" sz="1200" dirty="0"/>
              <a:t>, </a:t>
            </a:r>
            <a:r>
              <a:rPr lang="en-US" sz="1200" dirty="0" err="1"/>
              <a:t>kiểm</a:t>
            </a:r>
            <a:r>
              <a:rPr lang="en-US" sz="1200" dirty="0"/>
              <a:t> </a:t>
            </a:r>
            <a:r>
              <a:rPr lang="en-US" sz="1200" dirty="0" err="1"/>
              <a:t>tra</a:t>
            </a:r>
            <a:r>
              <a:rPr lang="en-US" sz="1200" dirty="0"/>
              <a:t> </a:t>
            </a:r>
            <a:r>
              <a:rPr lang="en-US" sz="1200" dirty="0" err="1"/>
              <a:t>xem</a:t>
            </a:r>
            <a:r>
              <a:rPr lang="en-US" sz="1200" dirty="0"/>
              <a:t> </a:t>
            </a:r>
            <a:r>
              <a:rPr lang="en-US" sz="1200" dirty="0" err="1"/>
              <a:t>nếu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</a:t>
            </a:r>
            <a:r>
              <a:rPr lang="en-US" sz="1200" dirty="0" err="1"/>
              <a:t>qnew</a:t>
            </a:r>
            <a:r>
              <a:rPr lang="en-US" sz="1200" dirty="0"/>
              <a:t> </a:t>
            </a:r>
            <a:r>
              <a:rPr lang="en-US" sz="1200" dirty="0" err="1"/>
              <a:t>làm</a:t>
            </a:r>
            <a:r>
              <a:rPr lang="en-US" sz="1200" dirty="0"/>
              <a:t> cha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qnear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giảm</a:t>
            </a:r>
            <a:r>
              <a:rPr lang="en-US" sz="1200" dirty="0"/>
              <a:t> chi </a:t>
            </a:r>
            <a:r>
              <a:rPr lang="en-US" sz="1200" dirty="0" err="1"/>
              <a:t>phí</a:t>
            </a:r>
            <a:r>
              <a:rPr lang="en-US" sz="1200" dirty="0"/>
              <a:t> </a:t>
            </a:r>
            <a:r>
              <a:rPr lang="en-US" sz="1200" dirty="0" err="1"/>
              <a:t>từ</a:t>
            </a:r>
            <a:r>
              <a:rPr lang="en-US" sz="1200" dirty="0"/>
              <a:t> </a:t>
            </a:r>
            <a:r>
              <a:rPr lang="en-US" sz="1200" dirty="0" err="1"/>
              <a:t>gốc</a:t>
            </a:r>
            <a:r>
              <a:rPr lang="en-US" sz="1200" dirty="0"/>
              <a:t> </a:t>
            </a:r>
            <a:r>
              <a:rPr lang="en-US" sz="1200" dirty="0" err="1"/>
              <a:t>đến</a:t>
            </a:r>
            <a:r>
              <a:rPr lang="en-US" sz="1200" dirty="0"/>
              <a:t> </a:t>
            </a:r>
            <a:r>
              <a:rPr lang="en-US" sz="1200" dirty="0" err="1"/>
              <a:t>qnear</a:t>
            </a:r>
            <a:r>
              <a:rPr lang="en-US" sz="1200" dirty="0"/>
              <a:t> </a:t>
            </a:r>
            <a:r>
              <a:rPr lang="en-US" sz="1200" dirty="0" err="1"/>
              <a:t>không</a:t>
            </a:r>
            <a:endParaRPr lang="en-US" sz="1200" dirty="0"/>
          </a:p>
          <a:p>
            <a:pPr marL="457200" lvl="1" indent="0">
              <a:buNone/>
            </a:pPr>
            <a:endParaRPr lang="en-US" sz="1200" dirty="0"/>
          </a:p>
          <a:p>
            <a:pPr lvl="1"/>
            <a:r>
              <a:rPr lang="en-US" sz="1200" dirty="0" err="1"/>
              <a:t>Nếu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, </a:t>
            </a:r>
            <a:r>
              <a:rPr lang="en-US" sz="1200" dirty="0" err="1"/>
              <a:t>cập</a:t>
            </a:r>
            <a:r>
              <a:rPr lang="en-US" sz="1200" dirty="0"/>
              <a:t> </a:t>
            </a:r>
            <a:r>
              <a:rPr lang="en-US" sz="1200" dirty="0" err="1"/>
              <a:t>nhật</a:t>
            </a:r>
            <a:r>
              <a:rPr lang="en-US" sz="1200" dirty="0"/>
              <a:t> cha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qnear</a:t>
            </a:r>
            <a:r>
              <a:rPr lang="en-US" sz="1200" dirty="0"/>
              <a:t> </a:t>
            </a:r>
            <a:r>
              <a:rPr lang="en-US" sz="1200" dirty="0" err="1"/>
              <a:t>thành</a:t>
            </a:r>
            <a:r>
              <a:rPr lang="en-US" sz="1200" dirty="0"/>
              <a:t> </a:t>
            </a:r>
            <a:r>
              <a:rPr lang="en-US" sz="1200" dirty="0" err="1"/>
              <a:t>qnew</a:t>
            </a:r>
            <a:endParaRPr lang="en-US" sz="1200" dirty="0"/>
          </a:p>
          <a:p>
            <a:endParaRPr lang="vi-VN" sz="12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AD41E7-DBD4-2185-C46C-5E38C88A9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RRT*</a:t>
            </a:r>
            <a:endParaRPr lang="en-V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829316-279D-BE9C-DF03-A20720A1E269}"/>
              </a:ext>
            </a:extLst>
          </p:cNvPr>
          <p:cNvSpPr/>
          <p:nvPr/>
        </p:nvSpPr>
        <p:spPr>
          <a:xfrm>
            <a:off x="5871288" y="1209009"/>
            <a:ext cx="1436914" cy="3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RRT*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D29A9F-01D9-CE58-2056-11C0A6101A12}"/>
              </a:ext>
            </a:extLst>
          </p:cNvPr>
          <p:cNvSpPr/>
          <p:nvPr/>
        </p:nvSpPr>
        <p:spPr>
          <a:xfrm>
            <a:off x="1530220" y="1209009"/>
            <a:ext cx="1436914" cy="400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RRT</a:t>
            </a:r>
          </a:p>
        </p:txBody>
      </p:sp>
    </p:spTree>
    <p:extLst>
      <p:ext uri="{BB962C8B-B14F-4D97-AF65-F5344CB8AC3E}">
        <p14:creationId xmlns:p14="http://schemas.microsoft.com/office/powerpoint/2010/main" val="90390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265F9-BBAF-B9DC-4D08-4041A06E4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CE62A-6497-D4B5-3E61-81530871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03AEE4-EB13-1963-AAA3-28A6A441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RRT*</a:t>
            </a:r>
            <a:endParaRPr lang="en-VN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F969676-04E0-3104-46B4-FD6D4A35D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291331"/>
              </p:ext>
            </p:extLst>
          </p:nvPr>
        </p:nvGraphicFramePr>
        <p:xfrm>
          <a:off x="531341" y="1375569"/>
          <a:ext cx="7776973" cy="403669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605071">
                  <a:extLst>
                    <a:ext uri="{9D8B030D-6E8A-4147-A177-3AD203B41FA5}">
                      <a16:colId xmlns:a16="http://schemas.microsoft.com/office/drawing/2014/main" val="2424481906"/>
                    </a:ext>
                  </a:extLst>
                </a:gridCol>
                <a:gridCol w="2585951">
                  <a:extLst>
                    <a:ext uri="{9D8B030D-6E8A-4147-A177-3AD203B41FA5}">
                      <a16:colId xmlns:a16="http://schemas.microsoft.com/office/drawing/2014/main" val="1540535748"/>
                    </a:ext>
                  </a:extLst>
                </a:gridCol>
                <a:gridCol w="2585951">
                  <a:extLst>
                    <a:ext uri="{9D8B030D-6E8A-4147-A177-3AD203B41FA5}">
                      <a16:colId xmlns:a16="http://schemas.microsoft.com/office/drawing/2014/main" val="2145093744"/>
                    </a:ext>
                  </a:extLst>
                </a:gridCol>
              </a:tblGrid>
              <a:tr h="384446">
                <a:tc>
                  <a:txBody>
                    <a:bodyPr/>
                    <a:lstStyle/>
                    <a:p>
                      <a:pPr algn="l"/>
                      <a:r>
                        <a:rPr lang="en-US" sz="1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Tiêu</a:t>
                      </a:r>
                      <a:r>
                        <a:rPr lang="en-US" sz="1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chí</a:t>
                      </a:r>
                      <a:endParaRPr lang="en-US" sz="17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RRT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RRT*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4220161"/>
                  </a:ext>
                </a:extLst>
              </a:tr>
              <a:tr h="672782">
                <a:tc>
                  <a:txBody>
                    <a:bodyPr/>
                    <a:lstStyle/>
                    <a:p>
                      <a:r>
                        <a:rPr lang="vi-VN" sz="17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 tối ưu</a:t>
                      </a:r>
                      <a:endParaRPr lang="vi-VN" sz="17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vi-VN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 tối ưu, chỉ tìm đường đi khả thi.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vi-VN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Tối ưu tiệm cận khi số mẫu đủ lớn.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725692"/>
                  </a:ext>
                </a:extLst>
              </a:tr>
              <a:tr h="961116">
                <a:tc>
                  <a:txBody>
                    <a:bodyPr/>
                    <a:lstStyle/>
                    <a:p>
                      <a:r>
                        <a:rPr lang="vi-VN" sz="17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Chất lượng đường đi</a:t>
                      </a:r>
                      <a:endParaRPr lang="vi-VN" sz="17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vi-VN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Đường đi thường dài, không trơn.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vi-VN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Đường đi ngắn và mượt hơn theo thời gian.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4594529"/>
                  </a:ext>
                </a:extLst>
              </a:tr>
              <a:tr h="672782">
                <a:tc>
                  <a:txBody>
                    <a:bodyPr/>
                    <a:lstStyle/>
                    <a:p>
                      <a:r>
                        <a:rPr lang="vi-VN" sz="17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Cơ chế tối ưu</a:t>
                      </a:r>
                      <a:endParaRPr lang="vi-VN" sz="17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 có.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vi-VN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Chọn cha tối ưu + Rewiring.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7727044"/>
                  </a:ext>
                </a:extLst>
              </a:tr>
              <a:tr h="672782">
                <a:tc>
                  <a:txBody>
                    <a:bodyPr/>
                    <a:lstStyle/>
                    <a:p>
                      <a:r>
                        <a:rPr lang="en-US" sz="17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 toán</a:t>
                      </a:r>
                      <a:endParaRPr lang="en-US" sz="17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Nhanh, độ phức tạp O(n)O(n).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vi-VN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Chậm hơn, độ phức tạp O(nlog⁡n)O(nlogn).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3671163"/>
                  </a:ext>
                </a:extLst>
              </a:tr>
              <a:tr h="672782">
                <a:tc>
                  <a:txBody>
                    <a:bodyPr/>
                    <a:lstStyle/>
                    <a:p>
                      <a:r>
                        <a:rPr lang="en-US" sz="1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Ứng</a:t>
                      </a:r>
                      <a:r>
                        <a:rPr lang="en-US" sz="1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7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dụng</a:t>
                      </a:r>
                      <a:endParaRPr lang="en-US" sz="17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Phù hợp yêu cầu tốc độ (real-time).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vi-VN" sz="17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Phù hợp khi cần đường đi chất lượng cao.</a:t>
                      </a:r>
                    </a:p>
                  </a:txBody>
                  <a:tcPr marL="88803" marR="88803" marT="44401" marB="444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76712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75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11AC8-4081-24B6-7D7F-CF8614A5E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E41566-CE2A-D56B-98C8-E85A3A29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59458C2-3F93-8836-7AF3-857FAF8F56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2393394"/>
            <a:ext cx="4101313" cy="322178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F8238B1-CB5F-A84E-A4D6-8C63B8B36A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37676" y="2308903"/>
            <a:ext cx="4687107" cy="339077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B417AE4-7C77-9A68-1810-E9FFCA801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RRT*</a:t>
            </a:r>
            <a:endParaRPr lang="en-V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958483-6567-73F9-B00A-CE5F386EBEE3}"/>
              </a:ext>
            </a:extLst>
          </p:cNvPr>
          <p:cNvSpPr/>
          <p:nvPr/>
        </p:nvSpPr>
        <p:spPr>
          <a:xfrm>
            <a:off x="5862773" y="1662058"/>
            <a:ext cx="1436914" cy="3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RRT*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FDB439-C250-CFA1-66D5-A01542080797}"/>
              </a:ext>
            </a:extLst>
          </p:cNvPr>
          <p:cNvSpPr/>
          <p:nvPr/>
        </p:nvSpPr>
        <p:spPr>
          <a:xfrm>
            <a:off x="1332199" y="1807211"/>
            <a:ext cx="1436914" cy="400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9307BD-0475-0E6A-4573-F94059161CF5}"/>
              </a:ext>
            </a:extLst>
          </p:cNvPr>
          <p:cNvSpPr txBox="1"/>
          <p:nvPr/>
        </p:nvSpPr>
        <p:spPr>
          <a:xfrm>
            <a:off x="235077" y="703925"/>
            <a:ext cx="4101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Triển</a:t>
            </a:r>
            <a:r>
              <a:rPr lang="en-US" sz="2400" dirty="0"/>
              <a:t> </a:t>
            </a:r>
            <a:r>
              <a:rPr lang="en-US" sz="2400" dirty="0" err="1"/>
              <a:t>khai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1468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03" y="2737387"/>
            <a:ext cx="5328117" cy="1877143"/>
          </a:xfrm>
        </p:spPr>
        <p:txBody>
          <a:bodyPr/>
          <a:lstStyle/>
          <a:p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-156156" y="2283014"/>
            <a:ext cx="8317976" cy="11459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2800" dirty="0"/>
              <a:t>Path planning for indoor Mobile robot based on deep learning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252767" y="355829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Nguyễn Nhật Minh - 20225043</a:t>
            </a:r>
          </a:p>
          <a:p>
            <a:r>
              <a:rPr lang="en-US" sz="2800" b="0" dirty="0"/>
              <a:t>Ngô Trí </a:t>
            </a:r>
            <a:r>
              <a:rPr lang="en-US" sz="2800" b="0" dirty="0" err="1"/>
              <a:t>Cảnh</a:t>
            </a:r>
            <a:r>
              <a:rPr lang="en-US" sz="2800" b="0" dirty="0"/>
              <a:t> - 20220015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RRT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RRT </a:t>
                </a:r>
                <a:r>
                  <a:rPr lang="en-US" dirty="0" err="1"/>
                  <a:t>hiệu</a:t>
                </a:r>
                <a:r>
                  <a:rPr lang="en-US" dirty="0"/>
                  <a:t> </a:t>
                </a:r>
                <a:r>
                  <a:rPr lang="en-US" dirty="0" err="1"/>
                  <a:t>quả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việc</a:t>
                </a:r>
                <a:r>
                  <a:rPr lang="en-US" dirty="0"/>
                  <a:t> </a:t>
                </a:r>
                <a:r>
                  <a:rPr lang="en-US" dirty="0" err="1"/>
                  <a:t>nhanh</a:t>
                </a:r>
                <a:r>
                  <a:rPr lang="en-US" dirty="0"/>
                  <a:t> </a:t>
                </a:r>
                <a:r>
                  <a:rPr lang="en-US" dirty="0" err="1"/>
                  <a:t>chóng</a:t>
                </a:r>
                <a:r>
                  <a:rPr lang="en-US" dirty="0"/>
                  <a:t>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đi</a:t>
                </a:r>
                <a:r>
                  <a:rPr lang="en-US" dirty="0"/>
                  <a:t> </a:t>
                </a:r>
                <a:r>
                  <a:rPr lang="en-US" dirty="0" err="1"/>
                  <a:t>khả</a:t>
                </a:r>
                <a:r>
                  <a:rPr lang="en-US" dirty="0"/>
                  <a:t> </a:t>
                </a:r>
                <a:r>
                  <a:rPr lang="en-US" dirty="0" err="1"/>
                  <a:t>thi</a:t>
                </a:r>
                <a:r>
                  <a:rPr lang="en-US" dirty="0"/>
                  <a:t> </a:t>
                </a:r>
                <a:r>
                  <a:rPr lang="en-US" dirty="0" err="1"/>
                  <a:t>xong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gian</a:t>
                </a:r>
                <a:r>
                  <a:rPr lang="en-US" dirty="0"/>
                  <a:t> </a:t>
                </a:r>
                <a:r>
                  <a:rPr lang="en-US" dirty="0" err="1"/>
                  <a:t>phức</a:t>
                </a:r>
                <a:r>
                  <a:rPr lang="en-US" dirty="0"/>
                  <a:t> </a:t>
                </a:r>
                <a:r>
                  <a:rPr lang="en-US" dirty="0" err="1"/>
                  <a:t>tạp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Nhưng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RRT </a:t>
                </a:r>
                <a:r>
                  <a:rPr lang="en-US" dirty="0" err="1"/>
                  <a:t>thường</a:t>
                </a:r>
                <a:r>
                  <a:rPr lang="en-US" dirty="0"/>
                  <a:t> </a:t>
                </a:r>
                <a:r>
                  <a:rPr lang="en-US" dirty="0" err="1"/>
                  <a:t>tạo</a:t>
                </a:r>
                <a:r>
                  <a:rPr lang="en-US" dirty="0"/>
                  <a:t> </a:t>
                </a:r>
                <a:r>
                  <a:rPr lang="en-US" dirty="0" err="1"/>
                  <a:t>ra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đường</a:t>
                </a:r>
                <a:r>
                  <a:rPr lang="en-US" dirty="0"/>
                  <a:t> </a:t>
                </a:r>
                <a:r>
                  <a:rPr lang="en-US" dirty="0" err="1"/>
                  <a:t>đi</a:t>
                </a:r>
                <a:r>
                  <a:rPr lang="en-US" dirty="0"/>
                  <a:t> zig-zag, </a:t>
                </a:r>
                <a:r>
                  <a:rPr lang="en-US" dirty="0" err="1"/>
                  <a:t>nhiều</a:t>
                </a:r>
                <a:r>
                  <a:rPr lang="en-US" dirty="0"/>
                  <a:t> </a:t>
                </a:r>
                <a:r>
                  <a:rPr lang="en-US" dirty="0" err="1"/>
                  <a:t>khúc</a:t>
                </a:r>
                <a:r>
                  <a:rPr lang="en-US" dirty="0"/>
                  <a:t> </a:t>
                </a:r>
                <a:r>
                  <a:rPr lang="en-US" dirty="0" err="1"/>
                  <a:t>cua</a:t>
                </a:r>
                <a:r>
                  <a:rPr lang="en-US" dirty="0"/>
                  <a:t>, </a:t>
                </a:r>
                <a:r>
                  <a:rPr lang="en-US" dirty="0" err="1"/>
                  <a:t>thay</a:t>
                </a:r>
                <a:r>
                  <a:rPr lang="en-US" dirty="0"/>
                  <a:t> </a:t>
                </a:r>
                <a:r>
                  <a:rPr lang="en-US" dirty="0" err="1"/>
                  <a:t>đổi</a:t>
                </a:r>
                <a:r>
                  <a:rPr lang="en-US" dirty="0"/>
                  <a:t> </a:t>
                </a:r>
                <a:r>
                  <a:rPr lang="en-US" dirty="0" err="1"/>
                  <a:t>hướng</a:t>
                </a:r>
                <a:r>
                  <a:rPr lang="en-US" dirty="0"/>
                  <a:t> </a:t>
                </a:r>
                <a:r>
                  <a:rPr lang="en-US" dirty="0" err="1"/>
                  <a:t>đột</a:t>
                </a:r>
                <a:r>
                  <a:rPr lang="en-US" dirty="0"/>
                  <a:t> </a:t>
                </a:r>
                <a:r>
                  <a:rPr lang="en-US" dirty="0" err="1"/>
                  <a:t>ngột</a:t>
                </a:r>
                <a:endParaRPr lang="en-US" dirty="0"/>
              </a:p>
              <a:p>
                <a:pPr lvl="1"/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tối</a:t>
                </a:r>
                <a:r>
                  <a:rPr lang="en-US" dirty="0"/>
                  <a:t> </a:t>
                </a:r>
                <a:r>
                  <a:rPr lang="en-US" dirty="0" err="1"/>
                  <a:t>ưu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Điều</a:t>
                </a:r>
                <a:r>
                  <a:rPr lang="en-US" dirty="0"/>
                  <a:t> </a:t>
                </a:r>
                <a:r>
                  <a:rPr lang="en-US" dirty="0" err="1"/>
                  <a:t>này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tốt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robot </a:t>
                </a:r>
                <a:r>
                  <a:rPr lang="en-US" dirty="0" err="1"/>
                  <a:t>thực</a:t>
                </a:r>
                <a:r>
                  <a:rPr lang="en-US" dirty="0"/>
                  <a:t> </a:t>
                </a:r>
                <a:r>
                  <a:rPr lang="en-US" dirty="0" err="1"/>
                  <a:t>tế</a:t>
                </a:r>
                <a:r>
                  <a:rPr lang="en-US" dirty="0"/>
                  <a:t> </a:t>
                </a:r>
                <a:r>
                  <a:rPr lang="en-US" dirty="0" err="1"/>
                  <a:t>bị</a:t>
                </a:r>
                <a:r>
                  <a:rPr lang="en-US" dirty="0"/>
                  <a:t> </a:t>
                </a:r>
                <a:r>
                  <a:rPr lang="en-US" dirty="0" err="1"/>
                  <a:t>ảnh</a:t>
                </a:r>
                <a:r>
                  <a:rPr lang="en-US" dirty="0"/>
                  <a:t> </a:t>
                </a:r>
                <a:r>
                  <a:rPr lang="en-US" dirty="0" err="1"/>
                  <a:t>hưởng</a:t>
                </a:r>
                <a:r>
                  <a:rPr lang="en-US" dirty="0"/>
                  <a:t> </a:t>
                </a:r>
                <a:r>
                  <a:rPr lang="en-US" dirty="0" err="1"/>
                  <a:t>bởi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quy</a:t>
                </a:r>
                <a:r>
                  <a:rPr lang="en-US" dirty="0"/>
                  <a:t> </a:t>
                </a:r>
                <a:r>
                  <a:rPr lang="en-US" dirty="0" err="1"/>
                  <a:t>tắc</a:t>
                </a:r>
                <a:r>
                  <a:rPr lang="en-US" dirty="0"/>
                  <a:t> </a:t>
                </a:r>
                <a:r>
                  <a:rPr lang="en-US" dirty="0" err="1"/>
                  <a:t>vật</a:t>
                </a:r>
                <a:r>
                  <a:rPr lang="en-US" dirty="0"/>
                  <a:t> </a:t>
                </a:r>
                <a:r>
                  <a:rPr lang="en-US" dirty="0" err="1"/>
                  <a:t>lý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9563378-38F8-4CB3-AF99-2C56FCF55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1170" t="-2153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5944-F436-6436-639F-649992D4E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6341A-7F09-20CF-02E5-9F3F7284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12198-4BF8-FAF9-B423-F14EDB42E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E96D2-9B15-29D2-DFAC-E0197BD7C2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/>
              <a:t>Post-Smoothing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RRT*</a:t>
            </a:r>
          </a:p>
        </p:txBody>
      </p:sp>
    </p:spTree>
    <p:extLst>
      <p:ext uri="{BB962C8B-B14F-4D97-AF65-F5344CB8AC3E}">
        <p14:creationId xmlns:p14="http://schemas.microsoft.com/office/powerpoint/2010/main" val="23915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I. Post-Smoothing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247650" y="1406769"/>
            <a:ext cx="8635895" cy="4655894"/>
          </a:xfrm>
          <a:prstGeom prst="rect">
            <a:avLst/>
          </a:prstGeom>
        </p:spPr>
        <p:txBody>
          <a:bodyPr/>
          <a:lstStyle/>
          <a:p>
            <a:r>
              <a:rPr lang="en-VN" dirty="0"/>
              <a:t>Post-Smoothing:</a:t>
            </a:r>
          </a:p>
          <a:p>
            <a:pPr lvl="1"/>
            <a:r>
              <a:rPr lang="en-VN" dirty="0"/>
              <a:t>là quá trình làm mịn đường đi sau khi thuật toán lập kế hoạch đường đi chính (ví dụ: RRT) đã hoàn thành việc tạo ra một đường đi ban đầu.</a:t>
            </a:r>
          </a:p>
          <a:p>
            <a:r>
              <a:rPr lang="en-VN" dirty="0"/>
              <a:t>Mục tiêu:</a:t>
            </a:r>
          </a:p>
          <a:p>
            <a:pPr lvl="1"/>
            <a:r>
              <a:rPr lang="en-VN" dirty="0"/>
              <a:t>Làm ngắn đường đi: </a:t>
            </a:r>
            <a:r>
              <a:rPr lang="vi-VN" b="0" i="0" dirty="0">
                <a:solidFill>
                  <a:srgbClr val="1A1C1E"/>
                </a:solidFill>
                <a:effectLst/>
                <a:latin typeface="Google Sans Text"/>
              </a:rPr>
              <a:t>Loại bỏ các đoạn đường thừa, tạo đường đi trực tiếp hơn.</a:t>
            </a:r>
            <a:endParaRPr lang="en-VN" dirty="0"/>
          </a:p>
          <a:p>
            <a:pPr lvl="1"/>
            <a:r>
              <a:rPr lang="en-VN" dirty="0"/>
              <a:t>Làm mượt đường đi: </a:t>
            </a:r>
            <a:r>
              <a:rPr lang="vi-VN" b="0" i="0" dirty="0">
                <a:solidFill>
                  <a:srgbClr val="1A1C1E"/>
                </a:solidFill>
                <a:effectLst/>
                <a:latin typeface="Google Sans Text"/>
              </a:rPr>
              <a:t>Giảm số lượng khúc cua và làm cho đường đi mềm mại hơn, phù hợp cho chuyển động thực tế.</a:t>
            </a:r>
            <a:endParaRPr lang="en-VN" dirty="0"/>
          </a:p>
          <a:p>
            <a:pPr lvl="1"/>
            <a:r>
              <a:rPr lang="en-VN" dirty="0"/>
              <a:t>Cải thiện tính thẩm mĩ: </a:t>
            </a:r>
            <a:r>
              <a:rPr lang="vi-VN" b="0" i="0" dirty="0">
                <a:solidFill>
                  <a:srgbClr val="1A1C1E"/>
                </a:solidFill>
                <a:effectLst/>
                <a:latin typeface="Google Sans Text"/>
              </a:rPr>
              <a:t>Tạo ra đường đi trực quan hơn và dễ chịu hơn.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DF698-74CB-CA0E-F970-CC423F40E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1E33B-2C0F-91EC-F139-D9D34E51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C76DC-E8DA-EF67-6E96-5AC995809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I. Post-Smoothing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D276A75E-4826-FCDD-D571-134D6A507423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247650" y="1406769"/>
            <a:ext cx="8635895" cy="4655894"/>
          </a:xfrm>
          <a:prstGeom prst="rect">
            <a:avLst/>
          </a:prstGeom>
        </p:spPr>
        <p:txBody>
          <a:bodyPr/>
          <a:lstStyle/>
          <a:p>
            <a:r>
              <a:rPr lang="en-VN" dirty="0"/>
              <a:t>Shortcut smoothing:</a:t>
            </a:r>
          </a:p>
          <a:p>
            <a:pPr lvl="1"/>
            <a:r>
              <a:rPr lang="en-VN" dirty="0"/>
              <a:t>Nguyên lý: Thuật toán cố gắng nối 2 điểm bất kỳ không liền kế trong đường đi hiện tại để tạo ra "đường tắt" ngắn hơn.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VN" dirty="0"/>
              <a:t>Ưu điểm: </a:t>
            </a:r>
            <a:endParaRPr lang="vi-VN" b="0" i="0" dirty="0">
              <a:solidFill>
                <a:srgbClr val="1A1C1E"/>
              </a:solidFill>
              <a:effectLst/>
              <a:latin typeface="Google Sans Text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A1C1E"/>
                </a:solidFill>
                <a:effectLst/>
                <a:latin typeface="Google Sans Text"/>
              </a:rPr>
              <a:t>Đơn giản, dễ cài đặt.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A1C1E"/>
                </a:solidFill>
                <a:effectLst/>
                <a:latin typeface="Google Sans Text"/>
              </a:rPr>
              <a:t>Hiệu quả trong việc làm ngắn và làm mượt đường đi.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A1C1E"/>
                </a:solidFill>
                <a:effectLst/>
                <a:latin typeface="Google Sans Text"/>
              </a:rPr>
              <a:t>Tính toán nhanh.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i="0" dirty="0">
                <a:solidFill>
                  <a:srgbClr val="1A1C1E"/>
                </a:solidFill>
                <a:effectLst/>
                <a:latin typeface="Google Sans Text"/>
              </a:rPr>
              <a:t>Nhược điểm: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A1C1E"/>
                </a:solidFill>
                <a:effectLst/>
                <a:latin typeface="Google Sans Text"/>
              </a:rPr>
              <a:t>Có thể không tìm ra đường đi tối ưu tuyệt đối.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b="0" i="0" dirty="0">
                <a:solidFill>
                  <a:srgbClr val="1A1C1E"/>
                </a:solidFill>
                <a:effectLst/>
                <a:latin typeface="Google Sans Text"/>
              </a:rPr>
              <a:t>Kết quả phụ thuộc vào thứ tự duyệt điểm.</a:t>
            </a:r>
          </a:p>
          <a:p>
            <a:pPr lvl="1"/>
            <a:endParaRPr lang="en-VN" dirty="0"/>
          </a:p>
          <a:p>
            <a:pPr lvl="1"/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C4DF1-2163-F38C-C4F0-71A2CC73A9CD}"/>
              </a:ext>
            </a:extLst>
          </p:cNvPr>
          <p:cNvSpPr txBox="1"/>
          <p:nvPr/>
        </p:nvSpPr>
        <p:spPr>
          <a:xfrm>
            <a:off x="363894" y="692700"/>
            <a:ext cx="2491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Shortcut Smoothing</a:t>
            </a:r>
          </a:p>
        </p:txBody>
      </p:sp>
    </p:spTree>
    <p:extLst>
      <p:ext uri="{BB962C8B-B14F-4D97-AF65-F5344CB8AC3E}">
        <p14:creationId xmlns:p14="http://schemas.microsoft.com/office/powerpoint/2010/main" val="2959810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FBBE4-7CD8-4212-BF35-50C21EDA4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A0434-D4E8-047A-5BD7-FD1FCFBB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93A51-1D4D-3C02-FB8C-AB74203DA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I. Post-Smoothing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3A260-93CF-B8A0-B014-275D07E35E9E}"/>
              </a:ext>
            </a:extLst>
          </p:cNvPr>
          <p:cNvSpPr txBox="1"/>
          <p:nvPr/>
        </p:nvSpPr>
        <p:spPr>
          <a:xfrm>
            <a:off x="363894" y="692700"/>
            <a:ext cx="5057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Shortcut Smoothing-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F54C9-902B-F15D-7DB6-D3C363EF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7" y="1236869"/>
            <a:ext cx="7005222" cy="51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15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F3741-2FB4-8A70-C88E-7CEBBF55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99F99-D4AC-338C-7BC9-BB56366B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A7B2AA-9BC0-052D-F3DC-AE5A09C10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I. Post-Smoothing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D3F8953-E5CC-771C-6D52-1B492E9DC177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247650" y="1406769"/>
            <a:ext cx="8635895" cy="4655894"/>
          </a:xfrm>
          <a:prstGeom prst="rect">
            <a:avLst/>
          </a:prstGeom>
        </p:spPr>
        <p:txBody>
          <a:bodyPr/>
          <a:lstStyle/>
          <a:p>
            <a:r>
              <a:rPr lang="en-VN" sz="2400" dirty="0"/>
              <a:t>Spline smoothing:</a:t>
            </a:r>
          </a:p>
          <a:p>
            <a:pPr lvl="1"/>
            <a:r>
              <a:rPr lang="en-VN" sz="2200" dirty="0"/>
              <a:t>Nguyên lý: </a:t>
            </a:r>
            <a:r>
              <a:rPr lang="vi-VN" sz="2200" b="0" i="0" dirty="0">
                <a:solidFill>
                  <a:srgbClr val="1A1C1E"/>
                </a:solidFill>
                <a:effectLst/>
                <a:latin typeface="Google Sans Text"/>
              </a:rPr>
              <a:t>Thay thế các đoạn thẳng trên đường đi RRT bằng các đường cong spline (B-spline, Bezier Spline, Cubic Spline, ...) mượt mà hơn.</a:t>
            </a:r>
          </a:p>
          <a:p>
            <a:r>
              <a:rPr lang="en-VN" sz="2400" dirty="0"/>
              <a:t>Ưu điểm: </a:t>
            </a:r>
            <a:endParaRPr lang="vi-VN" sz="2400" b="0" i="0" dirty="0">
              <a:solidFill>
                <a:srgbClr val="1A1C1E"/>
              </a:solidFill>
              <a:effectLst/>
              <a:latin typeface="Google Sans Text"/>
            </a:endParaRPr>
          </a:p>
          <a:p>
            <a:pPr lvl="1"/>
            <a:r>
              <a:rPr lang="vi-VN" sz="2200" b="0" i="0" dirty="0">
                <a:solidFill>
                  <a:srgbClr val="1A1C1E"/>
                </a:solidFill>
                <a:effectLst/>
                <a:latin typeface="Google Sans Text"/>
              </a:rPr>
              <a:t>Tạo ra đường đi rất mượt, liên tục về độ cong.</a:t>
            </a:r>
          </a:p>
          <a:p>
            <a:pPr lvl="1"/>
            <a:r>
              <a:rPr lang="vi-VN" sz="2200" b="0" i="0" dirty="0">
                <a:solidFill>
                  <a:srgbClr val="1A1C1E"/>
                </a:solidFill>
                <a:effectLst/>
                <a:latin typeface="Google Sans Text"/>
              </a:rPr>
              <a:t>Thích hợp cho các ứng dụng yêu cầu đường đi mềm mại (ví dụ: robot di chuyển trong môi trường con người).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2400" i="0" dirty="0">
                <a:solidFill>
                  <a:srgbClr val="1A1C1E"/>
                </a:solidFill>
                <a:effectLst/>
                <a:latin typeface="Google Sans Text"/>
              </a:rPr>
              <a:t>Nhược điểm:</a:t>
            </a:r>
          </a:p>
          <a:p>
            <a:pPr lvl="1"/>
            <a:r>
              <a:rPr lang="vi-VN" sz="2200" b="0" i="0" dirty="0">
                <a:solidFill>
                  <a:srgbClr val="1A1C1E"/>
                </a:solidFill>
                <a:effectLst/>
                <a:latin typeface="Google Sans Text"/>
              </a:rPr>
              <a:t>Phức tạp hơn shortcut smoothing.</a:t>
            </a:r>
          </a:p>
          <a:p>
            <a:pPr lvl="1"/>
            <a:r>
              <a:rPr lang="vi-VN" sz="2200" b="0" i="0" dirty="0">
                <a:solidFill>
                  <a:srgbClr val="1A1C1E"/>
                </a:solidFill>
                <a:effectLst/>
                <a:latin typeface="Google Sans Text"/>
              </a:rPr>
              <a:t>Có thể làm cho đường đi dài hơn một chút so với shortcut smoothing (để đạt được độ mượt).</a:t>
            </a:r>
          </a:p>
          <a:p>
            <a:pPr lvl="1"/>
            <a:r>
              <a:rPr lang="vi-VN" sz="2200" b="0" i="0" dirty="0">
                <a:solidFill>
                  <a:srgbClr val="1A1C1E"/>
                </a:solidFill>
                <a:effectLst/>
                <a:latin typeface="Google Sans Text"/>
              </a:rPr>
              <a:t>Tính toán có thể tốn thời gian hơn, đặc biệt với spline bậc cao.</a:t>
            </a:r>
          </a:p>
          <a:p>
            <a:pPr lvl="1"/>
            <a:endParaRPr lang="en-VN" sz="2200" dirty="0"/>
          </a:p>
          <a:p>
            <a:pPr lvl="1"/>
            <a:endParaRPr lang="en-VN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E8A9C-3109-38DE-BD13-60149B119BA8}"/>
              </a:ext>
            </a:extLst>
          </p:cNvPr>
          <p:cNvSpPr txBox="1"/>
          <p:nvPr/>
        </p:nvSpPr>
        <p:spPr>
          <a:xfrm>
            <a:off x="541174" y="723974"/>
            <a:ext cx="2593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Spline Smoothing</a:t>
            </a:r>
          </a:p>
        </p:txBody>
      </p:sp>
    </p:spTree>
    <p:extLst>
      <p:ext uri="{BB962C8B-B14F-4D97-AF65-F5344CB8AC3E}">
        <p14:creationId xmlns:p14="http://schemas.microsoft.com/office/powerpoint/2010/main" val="417917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</TotalTime>
  <Words>1272</Words>
  <Application>Microsoft Office PowerPoint</Application>
  <PresentationFormat>On-screen Show (4:3)</PresentationFormat>
  <Paragraphs>145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Google Sans Text</vt:lpstr>
      <vt:lpstr>Lato</vt:lpstr>
      <vt:lpstr>Office Theme</vt:lpstr>
      <vt:lpstr>PowerPoint Presentation</vt:lpstr>
      <vt:lpstr>Tính toán tiến hóa</vt:lpstr>
      <vt:lpstr>PowerPoint Presentation</vt:lpstr>
      <vt:lpstr>Vấn đề của đường đi tạo bởi RRT</vt:lpstr>
      <vt:lpstr>Nội dung chính</vt:lpstr>
      <vt:lpstr>I. Post-Smoothing</vt:lpstr>
      <vt:lpstr>I. Post-Smoothing</vt:lpstr>
      <vt:lpstr>I. Post-Smoothing</vt:lpstr>
      <vt:lpstr>I. Post-Smoothing</vt:lpstr>
      <vt:lpstr>I. Post-Smoothing</vt:lpstr>
      <vt:lpstr>I. Post-Smoothing</vt:lpstr>
      <vt:lpstr>I. Post-Smoothing</vt:lpstr>
      <vt:lpstr>I. Post-Smoothing</vt:lpstr>
      <vt:lpstr>II. RRT*</vt:lpstr>
      <vt:lpstr>II. RRT*</vt:lpstr>
      <vt:lpstr>II. RRT*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Nhat Minh 20225043</cp:lastModifiedBy>
  <cp:revision>22</cp:revision>
  <dcterms:created xsi:type="dcterms:W3CDTF">2021-05-28T04:32:29Z</dcterms:created>
  <dcterms:modified xsi:type="dcterms:W3CDTF">2025-03-27T07:47:46Z</dcterms:modified>
</cp:coreProperties>
</file>